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3"/>
  </p:notesMasterIdLst>
  <p:handoutMasterIdLst>
    <p:handoutMasterId r:id="rId24"/>
  </p:handoutMasterIdLst>
  <p:sldIdLst>
    <p:sldId id="594" r:id="rId2"/>
    <p:sldId id="569" r:id="rId3"/>
    <p:sldId id="568" r:id="rId4"/>
    <p:sldId id="593" r:id="rId5"/>
    <p:sldId id="595" r:id="rId6"/>
    <p:sldId id="574" r:id="rId7"/>
    <p:sldId id="575" r:id="rId8"/>
    <p:sldId id="580" r:id="rId9"/>
    <p:sldId id="577" r:id="rId10"/>
    <p:sldId id="578" r:id="rId11"/>
    <p:sldId id="581" r:id="rId12"/>
    <p:sldId id="582" r:id="rId13"/>
    <p:sldId id="583" r:id="rId14"/>
    <p:sldId id="584" r:id="rId15"/>
    <p:sldId id="587" r:id="rId16"/>
    <p:sldId id="585" r:id="rId17"/>
    <p:sldId id="586" r:id="rId18"/>
    <p:sldId id="589" r:id="rId19"/>
    <p:sldId id="590" r:id="rId20"/>
    <p:sldId id="591" r:id="rId21"/>
    <p:sldId id="592" r:id="rId22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5050"/>
    <a:srgbClr val="FFCCCC"/>
    <a:srgbClr val="FF8D69"/>
    <a:srgbClr val="000099"/>
    <a:srgbClr val="FFFFCC"/>
    <a:srgbClr val="FA3C00"/>
    <a:srgbClr val="FF5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7582" autoAdjust="0"/>
  </p:normalViewPr>
  <p:slideViewPr>
    <p:cSldViewPr>
      <p:cViewPr>
        <p:scale>
          <a:sx n="110" d="100"/>
          <a:sy n="110" d="100"/>
        </p:scale>
        <p:origin x="-162" y="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D1DE36-6C51-4CA9-9C16-22BE3576F174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2CE59F-8293-4E98-86B4-6404053BDAD1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Homa" pitchFamily="2" charset="-78"/>
            </a:rPr>
            <a:t>راهبرد تهاجمي</a:t>
          </a:r>
        </a:p>
        <a:p>
          <a:pPr rtl="1"/>
          <a:r>
            <a:rPr lang="fa-IR" sz="1400" dirty="0" smtClean="0">
              <a:cs typeface="B Koodak" pitchFamily="2" charset="-78"/>
            </a:rPr>
            <a:t>كنشگر، </a:t>
          </a:r>
          <a:r>
            <a:rPr lang="en-US" sz="1400" dirty="0" smtClean="0">
              <a:cs typeface="B Koodak" pitchFamily="2" charset="-78"/>
            </a:rPr>
            <a:t> </a:t>
          </a:r>
          <a:r>
            <a:rPr lang="fa-IR" sz="1400" dirty="0" smtClean="0">
              <a:cs typeface="B Koodak" pitchFamily="2" charset="-78"/>
            </a:rPr>
            <a:t>چشم اندازگرا  </a:t>
          </a:r>
          <a:endParaRPr lang="en-US" sz="1400" dirty="0" smtClean="0">
            <a:cs typeface="B Koodak" pitchFamily="2" charset="-78"/>
          </a:endParaRPr>
        </a:p>
      </dgm:t>
    </dgm:pt>
    <dgm:pt modelId="{3526A1F7-8D96-42FD-9BB6-94E28C3575DC}" type="parTrans" cxnId="{58880FF4-ADC9-4EF5-B82A-5131699CFCB8}">
      <dgm:prSet/>
      <dgm:spPr/>
      <dgm:t>
        <a:bodyPr/>
        <a:lstStyle/>
        <a:p>
          <a:endParaRPr lang="en-US"/>
        </a:p>
      </dgm:t>
    </dgm:pt>
    <dgm:pt modelId="{38C7E1AB-2321-4CE3-BBA9-A5FB10F8C64A}" type="sibTrans" cxnId="{58880FF4-ADC9-4EF5-B82A-5131699CFCB8}">
      <dgm:prSet/>
      <dgm:spPr/>
      <dgm:t>
        <a:bodyPr/>
        <a:lstStyle/>
        <a:p>
          <a:endParaRPr lang="en-US"/>
        </a:p>
      </dgm:t>
    </dgm:pt>
    <dgm:pt modelId="{F829321B-B390-4155-8D56-53322A266A2A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rgbClr val="FFFF00"/>
              </a:solidFill>
              <a:cs typeface="B Homa" pitchFamily="2" charset="-78"/>
            </a:rPr>
            <a:t>راهبرد دفاعي </a:t>
          </a:r>
        </a:p>
        <a:p>
          <a:pPr rtl="1"/>
          <a:r>
            <a:rPr lang="fa-IR" sz="1400" dirty="0" smtClean="0">
              <a:cs typeface="B Koodak" pitchFamily="2" charset="-78"/>
            </a:rPr>
            <a:t>واكنشي،</a:t>
          </a:r>
          <a:r>
            <a:rPr lang="en-US" sz="1400" dirty="0" smtClean="0">
              <a:cs typeface="B Koodak" pitchFamily="2" charset="-78"/>
            </a:rPr>
            <a:t> </a:t>
          </a:r>
          <a:r>
            <a:rPr lang="fa-IR" sz="1400" dirty="0" smtClean="0">
              <a:cs typeface="B Koodak" pitchFamily="2" charset="-78"/>
            </a:rPr>
            <a:t>روندگرا </a:t>
          </a:r>
          <a:endParaRPr lang="en-US" sz="1400" dirty="0">
            <a:cs typeface="B Koodak" pitchFamily="2" charset="-78"/>
          </a:endParaRPr>
        </a:p>
      </dgm:t>
    </dgm:pt>
    <dgm:pt modelId="{184DB1EB-EB67-4DE6-97C8-72E06392CAF2}" type="parTrans" cxnId="{60F59991-6868-4518-B946-35E1D339A236}">
      <dgm:prSet/>
      <dgm:spPr/>
      <dgm:t>
        <a:bodyPr/>
        <a:lstStyle/>
        <a:p>
          <a:endParaRPr lang="en-US"/>
        </a:p>
      </dgm:t>
    </dgm:pt>
    <dgm:pt modelId="{7D571557-D9F8-494E-BA6C-0717A1486422}" type="sibTrans" cxnId="{60F59991-6868-4518-B946-35E1D339A236}">
      <dgm:prSet/>
      <dgm:spPr/>
      <dgm:t>
        <a:bodyPr/>
        <a:lstStyle/>
        <a:p>
          <a:endParaRPr lang="en-US"/>
        </a:p>
      </dgm:t>
    </dgm:pt>
    <dgm:pt modelId="{2BADA001-7F53-4EFA-A4B8-06CB682D581E}" type="pres">
      <dgm:prSet presAssocID="{0AD1DE36-6C51-4CA9-9C16-22BE3576F17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E3DEE9-290D-441A-8DB3-D6EC4C120427}" type="pres">
      <dgm:prSet presAssocID="{F22CE59F-8293-4E98-86B4-6404053BDAD1}" presName="arrow" presStyleLbl="node1" presStyleIdx="0" presStyleCnt="2" custScaleY="103558" custRadScaleRad="93228" custRadScaleInc="-12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09F9EA-620B-4C14-9855-0CB4703F4322}" type="pres">
      <dgm:prSet presAssocID="{F829321B-B390-4155-8D56-53322A266A2A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193FFB-B5E7-4CC5-B07C-B7B6490FB29B}" type="presOf" srcId="{F22CE59F-8293-4E98-86B4-6404053BDAD1}" destId="{0FE3DEE9-290D-441A-8DB3-D6EC4C120427}" srcOrd="0" destOrd="0" presId="urn:microsoft.com/office/officeart/2005/8/layout/arrow1"/>
    <dgm:cxn modelId="{7FC2D159-FDDC-4216-B357-243628159EF1}" type="presOf" srcId="{0AD1DE36-6C51-4CA9-9C16-22BE3576F174}" destId="{2BADA001-7F53-4EFA-A4B8-06CB682D581E}" srcOrd="0" destOrd="0" presId="urn:microsoft.com/office/officeart/2005/8/layout/arrow1"/>
    <dgm:cxn modelId="{8EAC7BFC-187F-4105-9D42-9B1F6902390A}" type="presOf" srcId="{F829321B-B390-4155-8D56-53322A266A2A}" destId="{C109F9EA-620B-4C14-9855-0CB4703F4322}" srcOrd="0" destOrd="0" presId="urn:microsoft.com/office/officeart/2005/8/layout/arrow1"/>
    <dgm:cxn modelId="{58880FF4-ADC9-4EF5-B82A-5131699CFCB8}" srcId="{0AD1DE36-6C51-4CA9-9C16-22BE3576F174}" destId="{F22CE59F-8293-4E98-86B4-6404053BDAD1}" srcOrd="0" destOrd="0" parTransId="{3526A1F7-8D96-42FD-9BB6-94E28C3575DC}" sibTransId="{38C7E1AB-2321-4CE3-BBA9-A5FB10F8C64A}"/>
    <dgm:cxn modelId="{60F59991-6868-4518-B946-35E1D339A236}" srcId="{0AD1DE36-6C51-4CA9-9C16-22BE3576F174}" destId="{F829321B-B390-4155-8D56-53322A266A2A}" srcOrd="1" destOrd="0" parTransId="{184DB1EB-EB67-4DE6-97C8-72E06392CAF2}" sibTransId="{7D571557-D9F8-494E-BA6C-0717A1486422}"/>
    <dgm:cxn modelId="{CD920D99-1266-4F17-AF42-5316893A3F3F}" type="presParOf" srcId="{2BADA001-7F53-4EFA-A4B8-06CB682D581E}" destId="{0FE3DEE9-290D-441A-8DB3-D6EC4C120427}" srcOrd="0" destOrd="0" presId="urn:microsoft.com/office/officeart/2005/8/layout/arrow1"/>
    <dgm:cxn modelId="{D27F649A-C970-49F0-9CD3-0C8932795871}" type="presParOf" srcId="{2BADA001-7F53-4EFA-A4B8-06CB682D581E}" destId="{C109F9EA-620B-4C14-9855-0CB4703F432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3DEE9-290D-441A-8DB3-D6EC4C120427}">
      <dsp:nvSpPr>
        <dsp:cNvPr id="0" name=""/>
        <dsp:cNvSpPr/>
      </dsp:nvSpPr>
      <dsp:spPr>
        <a:xfrm rot="16200000">
          <a:off x="71435" y="33680"/>
          <a:ext cx="1893201" cy="196056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rgbClr val="FFFF00"/>
              </a:solidFill>
              <a:cs typeface="B Homa" pitchFamily="2" charset="-78"/>
            </a:rPr>
            <a:t>راهبرد تهاجمي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itchFamily="2" charset="-78"/>
            </a:rPr>
            <a:t>كنشگر، </a:t>
          </a:r>
          <a:r>
            <a:rPr lang="en-US" sz="1400" kern="1200" dirty="0" smtClean="0">
              <a:cs typeface="B Koodak" pitchFamily="2" charset="-78"/>
            </a:rPr>
            <a:t> </a:t>
          </a:r>
          <a:r>
            <a:rPr lang="fa-IR" sz="1400" kern="1200" dirty="0" smtClean="0">
              <a:cs typeface="B Koodak" pitchFamily="2" charset="-78"/>
            </a:rPr>
            <a:t>چشم اندازگرا  </a:t>
          </a:r>
          <a:endParaRPr lang="en-US" sz="1400" kern="1200" dirty="0" smtClean="0">
            <a:cs typeface="B Koodak" pitchFamily="2" charset="-78"/>
          </a:endParaRPr>
        </a:p>
      </dsp:txBody>
      <dsp:txXfrm rot="5400000">
        <a:off x="369065" y="540660"/>
        <a:ext cx="1629251" cy="946601"/>
      </dsp:txXfrm>
    </dsp:sp>
    <dsp:sp modelId="{C109F9EA-620B-4C14-9855-0CB4703F4322}">
      <dsp:nvSpPr>
        <dsp:cNvPr id="0" name=""/>
        <dsp:cNvSpPr/>
      </dsp:nvSpPr>
      <dsp:spPr>
        <a:xfrm rot="5400000">
          <a:off x="2083327" y="33680"/>
          <a:ext cx="1893201" cy="189320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rgbClr val="FFFF00"/>
              </a:solidFill>
              <a:cs typeface="B Homa" pitchFamily="2" charset="-78"/>
            </a:rPr>
            <a:t>راهبرد دفاعي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itchFamily="2" charset="-78"/>
            </a:rPr>
            <a:t>واكنشي،</a:t>
          </a:r>
          <a:r>
            <a:rPr lang="en-US" sz="1400" kern="1200" dirty="0" smtClean="0">
              <a:cs typeface="B Koodak" pitchFamily="2" charset="-78"/>
            </a:rPr>
            <a:t> </a:t>
          </a:r>
          <a:r>
            <a:rPr lang="fa-IR" sz="1400" kern="1200" dirty="0" smtClean="0">
              <a:cs typeface="B Koodak" pitchFamily="2" charset="-78"/>
            </a:rPr>
            <a:t>روندگرا </a:t>
          </a:r>
          <a:endParaRPr lang="en-US" sz="1400" kern="1200" dirty="0">
            <a:cs typeface="B Koodak" pitchFamily="2" charset="-78"/>
          </a:endParaRPr>
        </a:p>
      </dsp:txBody>
      <dsp:txXfrm rot="-5400000">
        <a:off x="2083327" y="506980"/>
        <a:ext cx="1561891" cy="946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801C2DD-A886-440B-BE2C-1417DE53B70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9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5" tIns="49518" rIns="99035" bIns="4951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FAABC0F-BE34-45B8-A14C-08DF7149141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44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CE53DEDF-9995-41E0-9053-802834863FB4}" type="slidenum">
              <a:rPr lang="ar-SA" smtClean="0">
                <a:latin typeface="Arial" pitchFamily="34" charset="0"/>
              </a:rPr>
              <a:pPr eaLnBrk="1" hangingPunct="1"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5" tIns="49518" rIns="99035" bIns="49518" anchor="b"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/>
            <a:fld id="{830987CD-44DE-4A10-858C-1F9AA6501B7B}" type="slidenum">
              <a:rPr lang="ar-SA" sz="1300">
                <a:latin typeface="Arial" pitchFamily="34" charset="0"/>
              </a:rPr>
              <a:pPr algn="r" eaLnBrk="1" hangingPunct="1"/>
              <a:t>13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5" tIns="49518" rIns="99035" bIns="49518" anchor="b"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/>
            <a:fld id="{28085FA0-0A90-41D0-92F1-E950B55D768D}" type="slidenum">
              <a:rPr lang="ar-SA" sz="1300">
                <a:latin typeface="Arial" pitchFamily="34" charset="0"/>
              </a:rPr>
              <a:pPr algn="r" eaLnBrk="1" hangingPunct="1"/>
              <a:t>14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ADAA3A3A-62A3-4492-9F2F-1884F16060C8}" type="slidenum">
              <a:rPr lang="ar-SA" smtClean="0">
                <a:latin typeface="Arial" pitchFamily="34" charset="0"/>
              </a:rPr>
              <a:pPr eaLnBrk="1" hangingPunct="1"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5" tIns="49518" rIns="99035" bIns="49518" anchor="b"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/>
            <a:fld id="{91A0E785-AB73-4DBD-B5DF-2EB3D7D7E530}" type="slidenum">
              <a:rPr lang="ar-SA" sz="1300">
                <a:latin typeface="Arial" pitchFamily="34" charset="0"/>
              </a:rPr>
              <a:pPr algn="r" eaLnBrk="1" hangingPunct="1"/>
              <a:t>16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5" tIns="49518" rIns="99035" bIns="49518" anchor="b"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/>
            <a:fld id="{0478CC08-BB99-48DD-A45C-3CD9F0BA5AEC}" type="slidenum">
              <a:rPr lang="ar-SA" sz="1300">
                <a:latin typeface="Arial" pitchFamily="34" charset="0"/>
              </a:rPr>
              <a:pPr algn="r" eaLnBrk="1" hangingPunct="1"/>
              <a:t>17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9FF59600-37AD-482E-97CC-A80AF07FD26F}" type="slidenum">
              <a:rPr lang="ar-SA" smtClean="0">
                <a:latin typeface="Arial" pitchFamily="34" charset="0"/>
              </a:rPr>
              <a:pPr eaLnBrk="1" hangingPunct="1"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DA88B3AC-BCDC-4EE9-AD4A-CD90FE6A6C9D}" type="slidenum">
              <a:rPr lang="ar-SA" smtClean="0">
                <a:latin typeface="Arial" pitchFamily="34" charset="0"/>
              </a:rPr>
              <a:pPr eaLnBrk="1" hangingPunct="1"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D576F1D4-495A-4460-B23D-F9510A6319DF}" type="slidenum">
              <a:rPr lang="ar-SA" smtClean="0">
                <a:latin typeface="Arial" pitchFamily="34" charset="0"/>
              </a:rPr>
              <a:pPr eaLnBrk="1" hangingPunct="1"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5D09F789-C850-4F72-981B-57A8EBE0324E}" type="slidenum">
              <a:rPr lang="ar-SA" smtClean="0">
                <a:latin typeface="Arial" pitchFamily="34" charset="0"/>
              </a:rPr>
              <a:pPr eaLnBrk="1" hangingPunct="1"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679B5EE4-0AD3-4798-9EFC-D7DC791D1D01}" type="slidenum">
              <a:rPr lang="ar-SA" smtClean="0">
                <a:latin typeface="Arial" pitchFamily="34" charset="0"/>
              </a:rPr>
              <a:pPr eaLnBrk="1" hangingPunct="1"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45BBA7E4-CD11-4268-B537-433851BE5A26}" type="slidenum">
              <a:rPr lang="ar-SA" smtClean="0">
                <a:latin typeface="Arial" pitchFamily="34" charset="0"/>
              </a:rPr>
              <a:pPr eaLnBrk="1" hangingPunct="1"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85EB2A4C-7DC2-417E-BB60-CA09220CE12A}" type="slidenum">
              <a:rPr lang="ar-SA" smtClean="0">
                <a:latin typeface="Arial" pitchFamily="34" charset="0"/>
              </a:rPr>
              <a:pPr eaLnBrk="1" hangingPunct="1"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2E87D227-409C-4E9D-85C9-5E841A9C708D}" type="slidenum">
              <a:rPr lang="ar-SA" smtClean="0">
                <a:latin typeface="Arial" pitchFamily="34" charset="0"/>
              </a:rPr>
              <a:pPr eaLnBrk="1" hangingPunct="1"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C8251B48-05A2-4D83-94E8-EA5E248F908A}" type="slidenum">
              <a:rPr lang="ar-SA" smtClean="0">
                <a:latin typeface="Arial" pitchFamily="34" charset="0"/>
              </a:rPr>
              <a:pPr eaLnBrk="1" hangingPunct="1"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0EB4D71E-CDCA-412B-ADBE-9111413B4FC8}" type="slidenum">
              <a:rPr lang="ar-SA" smtClean="0">
                <a:latin typeface="Arial" pitchFamily="34" charset="0"/>
              </a:rPr>
              <a:pPr eaLnBrk="1" hangingPunct="1"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5" tIns="49518" rIns="99035" bIns="49518" anchor="b"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/>
            <a:fld id="{BB9B591C-091E-4132-9C3A-C45FBFBD06F4}" type="slidenum">
              <a:rPr lang="ar-SA" sz="1300">
                <a:latin typeface="Arial" pitchFamily="34" charset="0"/>
              </a:rPr>
              <a:pPr algn="r" eaLnBrk="1" hangingPunct="1"/>
              <a:t>11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5" tIns="49518" rIns="99035" bIns="49518" anchor="b"/>
          <a:lstStyle>
            <a:lvl1pPr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/>
            <a:fld id="{C2D87DA2-3DCB-4FC4-BEDE-41DAE67FF96A}" type="slidenum">
              <a:rPr lang="ar-SA" sz="1300">
                <a:latin typeface="Arial" pitchFamily="34" charset="0"/>
              </a:rPr>
              <a:pPr algn="r" eaLnBrk="1" hangingPunct="1"/>
              <a:t>12</a:t>
            </a:fld>
            <a:endParaRPr lang="en-US" sz="130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D1DEF-0A53-481D-9201-63421C5479C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6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2825A-1021-4CF6-84CD-9B342D77449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26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2775A-5332-4A69-8AB4-965022374DF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2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124C0-7511-4F59-AABA-D4D0EFCFA7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05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41998-9F68-40C0-BF1D-9CACB7370B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50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B6A5E-B31F-4653-A7FF-CA72AD1422C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3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804BA-16CE-4963-8CB3-97DC82A52B9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2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A6CDE-4408-4D73-8277-851DED63CD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6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5FAB1-3806-47B9-B5EF-87156DA7F4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79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A040-511C-463B-805F-0DE197DF2E9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2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3EE9C-BEC0-40DF-8F50-071EAFF5D2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7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E455C282-0449-4E47-95B4-44E812BF16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2249424"/>
            <a:ext cx="4038600" cy="45259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 rtl="1"/>
            <a:endParaRPr lang="fa-IR" sz="1800" smtClean="0">
              <a:cs typeface="B Koodak" pitchFamily="2" charset="-78"/>
            </a:endParaRPr>
          </a:p>
          <a:p>
            <a:pPr algn="r" rtl="1"/>
            <a:r>
              <a:rPr lang="fa-IR" sz="1800" smtClean="0">
                <a:solidFill>
                  <a:srgbClr val="740000"/>
                </a:solidFill>
                <a:cs typeface="B Homa" pitchFamily="2" charset="-78"/>
              </a:rPr>
              <a:t>مراحل انجام كار </a:t>
            </a:r>
            <a:r>
              <a:rPr lang="fa-IR" sz="1800" smtClean="0">
                <a:cs typeface="B Koodak" pitchFamily="2" charset="-78"/>
              </a:rPr>
              <a:t>: </a:t>
            </a:r>
          </a:p>
          <a:p>
            <a:pPr algn="r" rtl="1">
              <a:buFont typeface="Wingdings" pitchFamily="2" charset="2"/>
              <a:buNone/>
            </a:pPr>
            <a:r>
              <a:rPr lang="fa-IR" sz="1800" smtClean="0">
                <a:cs typeface="B Koodak" pitchFamily="2" charset="-78"/>
              </a:rPr>
              <a:t>1. بررسي محيط خارجي: فهرست نمودن </a:t>
            </a:r>
            <a:r>
              <a:rPr lang="fa-IR" sz="1800" smtClean="0">
                <a:solidFill>
                  <a:srgbClr val="740000"/>
                </a:solidFill>
                <a:cs typeface="B Koodak" pitchFamily="2" charset="-78"/>
              </a:rPr>
              <a:t>تهديدات </a:t>
            </a:r>
            <a:r>
              <a:rPr lang="en-US" sz="1800" smtClean="0">
                <a:solidFill>
                  <a:srgbClr val="740000"/>
                </a:solidFill>
                <a:cs typeface="B Koodak" pitchFamily="2" charset="-78"/>
              </a:rPr>
              <a:t>(T)</a:t>
            </a:r>
            <a:r>
              <a:rPr lang="fa-IR" sz="1800" smtClean="0">
                <a:cs typeface="B Koodak" pitchFamily="2" charset="-78"/>
              </a:rPr>
              <a:t>خارجي و </a:t>
            </a:r>
            <a:r>
              <a:rPr lang="fa-IR" sz="1800" smtClean="0">
                <a:solidFill>
                  <a:srgbClr val="740000"/>
                </a:solidFill>
                <a:cs typeface="B Koodak" pitchFamily="2" charset="-78"/>
              </a:rPr>
              <a:t>فرصت ها</a:t>
            </a:r>
            <a:r>
              <a:rPr lang="en-US" sz="1800" smtClean="0">
                <a:solidFill>
                  <a:srgbClr val="740000"/>
                </a:solidFill>
                <a:cs typeface="B Koodak" pitchFamily="2" charset="-78"/>
              </a:rPr>
              <a:t>O)</a:t>
            </a:r>
            <a:r>
              <a:rPr lang="fa-IR" sz="1800" smtClean="0">
                <a:solidFill>
                  <a:srgbClr val="740000"/>
                </a:solidFill>
                <a:cs typeface="B Koodak" pitchFamily="2" charset="-78"/>
              </a:rPr>
              <a:t> </a:t>
            </a:r>
            <a:r>
              <a:rPr lang="fa-IR" sz="1800" smtClean="0">
                <a:cs typeface="B Koodak" pitchFamily="2" charset="-78"/>
              </a:rPr>
              <a:t>، لزوم توجه به آينده نگري و تحليل محيط آينده و نه اكتفا به هم اكنون </a:t>
            </a:r>
          </a:p>
          <a:p>
            <a:pPr algn="r" rtl="1">
              <a:buFont typeface="Wingdings" pitchFamily="2" charset="2"/>
              <a:buNone/>
            </a:pPr>
            <a:r>
              <a:rPr lang="fa-IR" sz="1800" smtClean="0">
                <a:cs typeface="B Koodak" pitchFamily="2" charset="-78"/>
              </a:rPr>
              <a:t>2. بررسي محيط داخلي: ارزيابي محيط داخلي براي شناخت </a:t>
            </a:r>
            <a:r>
              <a:rPr lang="fa-IR" sz="1800" smtClean="0">
                <a:solidFill>
                  <a:srgbClr val="740000"/>
                </a:solidFill>
                <a:cs typeface="B Koodak" pitchFamily="2" charset="-78"/>
              </a:rPr>
              <a:t>قوت ها</a:t>
            </a:r>
            <a:r>
              <a:rPr lang="en-US" sz="1800" smtClean="0">
                <a:solidFill>
                  <a:srgbClr val="740000"/>
                </a:solidFill>
                <a:cs typeface="B Koodak" pitchFamily="2" charset="-78"/>
              </a:rPr>
              <a:t>(S) </a:t>
            </a:r>
            <a:r>
              <a:rPr lang="fa-IR" sz="1800" smtClean="0">
                <a:solidFill>
                  <a:srgbClr val="740000"/>
                </a:solidFill>
                <a:cs typeface="B Koodak" pitchFamily="2" charset="-78"/>
              </a:rPr>
              <a:t> </a:t>
            </a:r>
            <a:r>
              <a:rPr lang="fa-IR" sz="1800" smtClean="0">
                <a:cs typeface="B Koodak" pitchFamily="2" charset="-78"/>
              </a:rPr>
              <a:t>و </a:t>
            </a:r>
            <a:r>
              <a:rPr lang="fa-IR" sz="1800" smtClean="0">
                <a:solidFill>
                  <a:srgbClr val="740000"/>
                </a:solidFill>
                <a:cs typeface="B Koodak" pitchFamily="2" charset="-78"/>
              </a:rPr>
              <a:t>ضعف ها </a:t>
            </a:r>
            <a:r>
              <a:rPr lang="en-US" sz="1800" smtClean="0">
                <a:solidFill>
                  <a:srgbClr val="740000"/>
                </a:solidFill>
                <a:cs typeface="B Koodak" pitchFamily="2" charset="-78"/>
              </a:rPr>
              <a:t>(W)</a:t>
            </a:r>
            <a:endParaRPr lang="fa-IR" sz="1800" smtClean="0">
              <a:solidFill>
                <a:srgbClr val="740000"/>
              </a:solidFill>
              <a:cs typeface="B Koodak" pitchFamily="2" charset="-78"/>
            </a:endParaRPr>
          </a:p>
          <a:p>
            <a:pPr algn="r" rtl="1">
              <a:buFont typeface="Wingdings" pitchFamily="2" charset="2"/>
              <a:buNone/>
            </a:pPr>
            <a:endParaRPr lang="fa-IR" sz="1800" smtClean="0">
              <a:cs typeface="B Koodak" pitchFamily="2" charset="-78"/>
            </a:endParaRPr>
          </a:p>
          <a:p>
            <a:pPr algn="r" rtl="1">
              <a:buFont typeface="Wingdings" pitchFamily="2" charset="2"/>
              <a:buNone/>
            </a:pPr>
            <a:r>
              <a:rPr lang="fa-IR" sz="1800" smtClean="0">
                <a:cs typeface="B Koodak" pitchFamily="2" charset="-78"/>
              </a:rPr>
              <a:t>3.تدوين راهبرد: فراهم كردن امكان تدوين چهار دسته راهبرد با درجه ي كنشگري متفاوت (برخي  درعمل داراي همپوشاني ويا همزماني در اجرا )</a:t>
            </a:r>
            <a:endParaRPr lang="en-US" sz="1800" dirty="0">
              <a:cs typeface="B Koodak" pitchFamily="2" charset="-78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648200" y="2249424"/>
            <a:ext cx="4038600" cy="45259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 rtl="1"/>
            <a:endParaRPr lang="fa-IR" sz="1800" smtClean="0">
              <a:cs typeface="B Koodak" pitchFamily="2" charset="-78"/>
            </a:endParaRPr>
          </a:p>
          <a:p>
            <a:pPr algn="r" rtl="1"/>
            <a:r>
              <a:rPr lang="fa-IR" sz="1800" smtClean="0">
                <a:cs typeface="B Koodak" pitchFamily="2" charset="-78"/>
              </a:rPr>
              <a:t>ابزاري براي شناخت تهديدها و فرصت هاي موجود در محيط خارجي يك سيستم و بازشناسي ضعف ها و قوت هاي داخلي آن </a:t>
            </a:r>
          </a:p>
          <a:p>
            <a:pPr algn="r" rtl="1"/>
            <a:endParaRPr lang="fa-IR" sz="1800" smtClean="0">
              <a:cs typeface="B Koodak" pitchFamily="2" charset="-78"/>
            </a:endParaRPr>
          </a:p>
          <a:p>
            <a:pPr algn="r" rtl="1"/>
            <a:r>
              <a:rPr lang="fa-IR" sz="1800" smtClean="0">
                <a:cs typeface="B Koodak" pitchFamily="2" charset="-78"/>
              </a:rPr>
              <a:t>يكي از كاربردي ترين تكنيك هاي برنامه ريزي راهبردي و داراي موضوعيت در مراحل گوناگون فرآيند برنامه ريزي راهبردي </a:t>
            </a:r>
          </a:p>
          <a:p>
            <a:pPr algn="r" rtl="1"/>
            <a:endParaRPr lang="fa-IR" sz="1800" smtClean="0">
              <a:cs typeface="B Koodak" pitchFamily="2" charset="-78"/>
            </a:endParaRPr>
          </a:p>
          <a:p>
            <a:pPr algn="r" rtl="1"/>
            <a:r>
              <a:rPr lang="fa-IR" sz="1800" smtClean="0">
                <a:cs typeface="B Koodak" pitchFamily="2" charset="-78"/>
              </a:rPr>
              <a:t>براي تحليل وضعيت شيوه هاي گوناگون موجود ازقبيل: آغاز با بازشناسي مسايل مهم، آغاز با تعيين اهداف و مقاصد، تمركز كردن بر فرصتها  </a:t>
            </a:r>
            <a:endParaRPr lang="en-US" sz="1800" dirty="0">
              <a:cs typeface="B Kooda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8279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" t="1132" r="5142" b="65433"/>
          <a:stretch>
            <a:fillRect/>
          </a:stretch>
        </p:blipFill>
        <p:spPr bwMode="auto">
          <a:xfrm>
            <a:off x="228600" y="2133600"/>
            <a:ext cx="84105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914400" y="5410200"/>
            <a:ext cx="708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1"/>
            <a:r>
              <a:rPr lang="fa-IR" sz="2000" b="1">
                <a:cs typeface="Nazanin" pitchFamily="2" charset="-78"/>
              </a:rPr>
              <a:t>نمونه‌اي از تهديدها در طراحي شهري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514600" y="2895600"/>
            <a:ext cx="4114800" cy="1752600"/>
          </a:xfrm>
          <a:prstGeom prst="rect">
            <a:avLst/>
          </a:prstGeom>
          <a:solidFill>
            <a:schemeClr val="bg2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 rtl="1">
              <a:buFont typeface="Wingdings" pitchFamily="2" charset="2"/>
              <a:buChar char="q"/>
            </a:pPr>
            <a:r>
              <a:rPr lang="en-US" sz="4000" b="1">
                <a:solidFill>
                  <a:schemeClr val="tx2"/>
                </a:solidFill>
                <a:latin typeface="AngsanaUPC" pitchFamily="18" charset="-34"/>
                <a:cs typeface="Nazanin" pitchFamily="2" charset="-78"/>
              </a:rPr>
              <a:t> </a:t>
            </a:r>
            <a:r>
              <a:rPr lang="en-US" sz="6600" b="1">
                <a:solidFill>
                  <a:schemeClr val="tx2"/>
                </a:solidFill>
                <a:latin typeface="AngsanaUPC" pitchFamily="18" charset="-34"/>
                <a:cs typeface="Nazanin" pitchFamily="2" charset="-78"/>
              </a:rPr>
              <a:t>Sample </a:t>
            </a:r>
            <a:endParaRPr lang="en-US" b="1">
              <a:solidFill>
                <a:schemeClr val="tx2"/>
              </a:solidFill>
              <a:latin typeface="AngsanaUPC" pitchFamily="18" charset="-34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sw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3865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931150" cy="565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2514600" y="2895600"/>
            <a:ext cx="4114800" cy="1752600"/>
          </a:xfrm>
          <a:prstGeom prst="rect">
            <a:avLst/>
          </a:prstGeom>
          <a:solidFill>
            <a:schemeClr val="bg2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 rtl="1">
              <a:buFont typeface="Wingdings" pitchFamily="2" charset="2"/>
              <a:buChar char="q"/>
            </a:pPr>
            <a:r>
              <a:rPr lang="en-US" sz="4000" b="1">
                <a:solidFill>
                  <a:schemeClr val="tx2"/>
                </a:solidFill>
                <a:latin typeface="AngsanaUPC" pitchFamily="18" charset="-34"/>
                <a:cs typeface="Nazanin" pitchFamily="2" charset="-78"/>
              </a:rPr>
              <a:t> </a:t>
            </a:r>
            <a:r>
              <a:rPr lang="en-US" sz="6600" b="1">
                <a:solidFill>
                  <a:schemeClr val="tx2"/>
                </a:solidFill>
                <a:latin typeface="AngsanaUPC" pitchFamily="18" charset="-34"/>
                <a:cs typeface="Nazanin" pitchFamily="2" charset="-78"/>
              </a:rPr>
              <a:t>Sample </a:t>
            </a:r>
            <a:endParaRPr lang="en-US" b="1">
              <a:solidFill>
                <a:schemeClr val="tx2"/>
              </a:solidFill>
              <a:latin typeface="AngsanaUPC" pitchFamily="18" charset="-34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Sanandaj\2- شناخت وضع موجود\Bak file\mahdudeh baft farsude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04288" cy="559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533400"/>
          <a:ext cx="8305800" cy="5937576"/>
        </p:xfrm>
        <a:graphic>
          <a:graphicData uri="http://schemas.openxmlformats.org/drawingml/2006/table">
            <a:tbl>
              <a:tblPr rtl="1"/>
              <a:tblGrid>
                <a:gridCol w="3448051"/>
                <a:gridCol w="4857749"/>
              </a:tblGrid>
              <a:tr h="28658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latin typeface="Calibri"/>
                          <a:ea typeface="Times New Roman"/>
                          <a:cs typeface="B Nazanin"/>
                        </a:rPr>
                        <a:t>نقاط قوت</a:t>
                      </a:r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080" marR="580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latin typeface="Calibri"/>
                          <a:ea typeface="Times New Roman"/>
                          <a:cs typeface="B Nazanin"/>
                        </a:rPr>
                        <a:t>نقاط ضعف</a:t>
                      </a:r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5650666">
                <a:tc>
                  <a:txBody>
                    <a:bodyPr/>
                    <a:lstStyle/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برخورداري از شرايط آسايش اقليمي در بخش عمده‌اي از سال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وجود پوشش گياهي مناسب در خيابان استانداري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منظر متنوع و مطلوب محدوده به واسطه موقعيت توپوگرافيكي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داشتن ديد و منظر مناسب از قسمت شمالي و شرقي بافت به قسمت‌هاي جنوبي و غربي شهر سنندج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تامين بودن سرانه خدماتي در بخش‌هاي تجاري و مذهبي در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وجود حيات اجتماعي و اقتصادي در بخش تجاري مركز شهر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حضور مراكز فعاليتي و حيات شهري در محدوده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كميت و كيفيت مطلوب آبرساني در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پوشش 100% شبكه مخابرات تلفن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ثابت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و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موبایل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و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شبکه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هاي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دسترسی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دریافت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و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ارسال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اطلاعات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و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شبکه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Roya"/>
                        </a:rPr>
                        <a:t> </a:t>
                      </a:r>
                      <a:r>
                        <a:rPr lang="fa-IR" sz="1200" b="1" dirty="0">
                          <a:latin typeface="BRoya"/>
                          <a:ea typeface="Calibri"/>
                          <a:cs typeface="B Nazanin"/>
                        </a:rPr>
                        <a:t>اینترنت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وجود بناهاي قديمي تاريخي و باارزش در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پايين بودن بعد خانوار محدوده بافت فرسوده، نسبت به كل شهر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B Nazanin"/>
                        </a:rPr>
                        <a:t>جواني جمعيت در محدوده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پايين بودن قيمت ساختمانهاي مسكوني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تمايل بالا به ادامه سكونت در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سابقة سكونت بيشتر از 10 سال حدود نيمي (50 درصد) از ساكنين در محدودة مطالعاتي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داشتن قوميت واحد در محدوده (حدود 84 درصد كردنشين)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تجانس اجتماعي متوسط به بالا  بين ساكنين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وجود روابط و ارتباطات اجتماعي بالا بين ساكنين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080" marR="580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سرماي زياد هوا در زمستان به دليل موقعيت خاص توپوگرافيك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پايين بودن سرانه هاي خدماتي از جمله شبكه معابر، فضاي سبز، فضاهاي فرهنگي، ورزشي و آموزشي ...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پراكنش نامناسب برخي كاربري‌هاي خدماتي از قبيل كاربري‌هاي آموزشي و درماني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وجود  ناسازگاري كاربري‌ها در لبه خيابان كارگر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درصد پايين اراضي باير، مخروبه و متروكه در بافت معادل 2.1 درصد از سطح بافت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وجود محدوديت ارتفاعي در بخش عمده‌اي از محدوده به دليل قرارگيري در حريم آثار تاريخي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B Nazanin"/>
                        </a:rPr>
                        <a:t>ريزدانگي شديد قطعات مسكوني </a:t>
                      </a:r>
                      <a:endParaRPr lang="en-US" sz="1400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B Nazanin"/>
                        </a:rPr>
                        <a:t>بافت با حد نصاب ارتفاعي حداكثر 2 طبقه در 97 درصد از قطعات بافت</a:t>
                      </a:r>
                      <a:endParaRPr lang="en-US" sz="1400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B Nazanin"/>
                        </a:rPr>
                        <a:t>وجود كمتر از 4 درصد قطعات با طول عمر ساخت كمتر از 10 سال</a:t>
                      </a:r>
                      <a:endParaRPr lang="en-US" sz="1400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B Nazanin"/>
                        </a:rPr>
                        <a:t>حضور 6 درصد ابنيه داراي اسكلت فلزي و بتوني</a:t>
                      </a:r>
                      <a:endParaRPr lang="en-US" sz="1400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B Nazanin"/>
                        </a:rPr>
                        <a:t>قرارگيري 87 درصد از ابنيه مسكوني در رده قطعات بدون مقاومت</a:t>
                      </a:r>
                      <a:endParaRPr lang="en-US" sz="1400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كند بودن روند نوسازي محدوده در وضع موجود و ناپايداري شديد كالبدي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غلبه تفكر توسعه‌اي برونزا در اسناد بالادست شهر سنندج كه در بلند مدت تهديدي جدي براي فضاهاي همگاني و رونق فعاليتي بخش مركزي سنندج و بافت فرسوده است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قديمي و سنتي بودن شبكه فاضلاب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فرسودگی پایه ها و شبکه در مسير خطوط برق رساني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به دليل عرض كم معابر امكان خدمات دهي به صورت خيلي سريع امكان پذير نيست.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نبود سيستم مكانيزه و جمع آوري زباله بصورت دستي به دليل عرض كم معابر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درجه نفوذپذيري پايين و عرض كم معابر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درآمد اندك اكثر ساكنين موجود در بافت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پس انداز كم ساكنين بافت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fa-IR" sz="1200" b="1" dirty="0">
                          <a:latin typeface="Calibri"/>
                          <a:ea typeface="Times New Roman"/>
                          <a:cs typeface="B Nazanin"/>
                        </a:rPr>
                        <a:t>درصد  بالاي بيسوادي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ar-SA" sz="1200" b="1" dirty="0">
                          <a:latin typeface="Calibri"/>
                          <a:ea typeface="Times New Roman"/>
                          <a:cs typeface="B Nazanin"/>
                        </a:rPr>
                        <a:t>درصد بالاي اعتياد در محدوده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080" marR="580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sw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0"/>
            <a:ext cx="8874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838200"/>
          <a:ext cx="8381999" cy="5455920"/>
        </p:xfrm>
        <a:graphic>
          <a:graphicData uri="http://schemas.openxmlformats.org/drawingml/2006/table">
            <a:tbl>
              <a:tblPr rtl="1"/>
              <a:tblGrid>
                <a:gridCol w="628649"/>
                <a:gridCol w="1562100"/>
                <a:gridCol w="2228850"/>
                <a:gridCol w="2095502"/>
                <a:gridCol w="1866898"/>
              </a:tblGrid>
              <a:tr h="173454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latin typeface="Times New Roman"/>
                          <a:ea typeface="Times New Roman"/>
                          <a:cs typeface="Nazanin"/>
                        </a:rPr>
                        <a:t>زمينه‌ها</a:t>
                      </a:r>
                      <a:endParaRPr lang="en-US" sz="11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عوامل دروني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عوامل بيروني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17345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نقاط قوت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نقاط ضعف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فرصت‌ها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تهديدها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510901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>
                          <a:latin typeface="Times New Roman"/>
                          <a:ea typeface="Times New Roman"/>
                          <a:cs typeface="Nazanin"/>
                        </a:rPr>
                        <a:t>فضايي- كالبدي</a:t>
                      </a:r>
                      <a:endParaRPr lang="en-US" sz="11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حضور عناصر شاخص كالبدي شهر (مانند مسجد جامع و  بازار شهر سنندج كه در هويت بخشي كالبدي محدوده موثر خواهد بود.)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وجود ابنيه يادماني و خاطره‌اي داراي معماري با ارزش و بومي و گذرهاي قديمي در محدوده تاريخي محلات سرتپوله و آغازمان.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-وجود طرح‌هاي متعدد با رويكرد ساماندهي كالبدي براي بخش مركزي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وجود 50 درصد قطعات مسكوني با مساحت كمتر از 100 متر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حضور بلوك‌هاي با بيش از 50 درصد قطعات زير 200 متر مربع در كل بافت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فرسودگي شديد بافت‌هاي مسكوني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وجود 50 درصد ساختمان‌هاي مسكوني فرسوده با قدمت بالاتر از 30 سال در محدوده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پايين بودن شاخص كيفيت ابنيه در بافت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عدم انسجام ساختار فضايي و گسستگي بافت محدوده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تعريف نشدگي مسيرهاي حركتي بدليل عدم وجود بدنه‌ و كف تعريف شده در محلات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وضعيت نامناسب بدنه‌ها و جداره‌هاي اصلي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حضور فضاهاي بي‌دفاع در محدوده مركزي شهر سنندج. فضاهاي تخريبي رها شده در محله سرتپوله و محدوده تپه تاريخي شهر سنندج در محل فعلي محدوده فردوسي (شيطان بازار)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عدم وجود ضوابط نظارتي ملاك عمل براي صدور پروانه و نظارت بر ساخت و ساز در محدوده تاريخي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ضعف يا فقدان زيرساخت‌هاي شهري در بسياري از قسمت‌هاي بافت فرسوده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Nazanin"/>
                        </a:rPr>
                        <a:t>- نفوذپذيري پايين و وجود مسيرها و فضاهاي بن بست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امكان تعريف پروژه و تجميع-نوسازي محدوده‌هاي داراي بافت ريزدانه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ايجاد پيوستگي محدوده گردشگري از طريق اتصال نقاط ارزشمند تاريخي در بافت تاريخي مركز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امكان ايجاد نقاط عطف فضاهاي باز در مجاورت ابنيه باارزش ميراثي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ـ‌ استحكام بخشي به ساختار كلان شهر و تقويت هويت كالبدي آن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امكان بهره‌گيري از قطعات زمين باير ميان دانه و بزرگ‌دانه موجود در محدوده سرتپوله به عنوان نطفه‌هاي محرك توسعه در قسمت‌هايي از محلات مركزي بافت فرسوده شهر سنندج از طريق تخصيص كاربري‌هاي خدماتي و گردشگري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امكان بهره‌گيري از نكات مثبت موجود در طرح‌هاي بالادست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تشديد فرسودگي كالبدي در اكثر بخش هاي محدوده در صورت بي توجهي به آن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ارتقاء نيافتن زيرساخت‌ها و خدمات شهري در كل محدوده به علت عدم تمايل سرمايه‌گذاري بخش خصوصي و دولت در محدوده مركزي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آسيب پذيري بالاي اغلب قطعات در برابر بلاياي طبيعي مانند زلزله به دليل فرسودگي شديد كالبدي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عدم توجه ساخت و سازهاي جديد به الگوهاي سنتي و ايجاد اغتشاش در سازمان كالبدي در محدوده مانند ساختمان الحاق شده به بناي مسجد جامع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نوسازي محدوده در قالب بازسازي قطعات ريزدانه با تراكم ساختماني بالا و تحميل بار جمعيتي مضاعف كه پاسخده نبودن محدوده را در پي خواهد داشت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330" marR="3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1219200"/>
          <a:ext cx="8458200" cy="4754880"/>
        </p:xfrm>
        <a:graphic>
          <a:graphicData uri="http://schemas.openxmlformats.org/drawingml/2006/table">
            <a:tbl>
              <a:tblPr rtl="1"/>
              <a:tblGrid>
                <a:gridCol w="590551"/>
                <a:gridCol w="1752600"/>
                <a:gridCol w="1885950"/>
                <a:gridCol w="1943100"/>
                <a:gridCol w="2285999"/>
              </a:tblGrid>
              <a:tr h="182880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زمينه‌ها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عوامل دروني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عوامل بيروني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نقاط قوت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نقاط ضعف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فرصت‌ها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تهديدها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438912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عملكردي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جاذبه عملكردي قوي بخش مركزي شهر و بازار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نزديكي به مهمترين كانونهاي فعاليت و مراكز كار در بخش مركزي شهر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حضور جريان‌هاي پياده قوي در بخش مركزي شهر كه پشتيبان فعاليتهاي اقتصادي خواهند بود.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نزديكي به مراكز مهم اجتماعي و فرهنگي مانند مسجد جامع، خانه آصف و ...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وجود جاذبه‌هاي عملكرد زيارتي-گردشگري در بخش تاريخي شهر مانند مقبره هاجره خاتون و امامزاده پيرعمر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كمبود فضاهاي باز محله‌اي و همسايگي در كل محدوده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فقدان زيرساخت ها و تاسيسات مناسب شهري در محدوده مورد نظر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كمبود سرانه فضاهاي سبز و ورزشي در بخش عمده‌اي از بافت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ـ فقدان يا كمبود خدمات و تسهيلات رفاهي مورد نياز گردشگران در بخش مركزي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فقدان تسهيلات تفريحي و تفرجگاهي در مركز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كمبود سرانه كاربري آموزشي و پراكنش نامناسب آن در سطح نواحي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وجود گورستان‌ها و فضاهاي رها شده در لبه بخش تاريخي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كمبود فضاهاي قابل بازيافت جهت تخصيص كمبود سرانه كاربري‌ها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‌تقويت نقش عملكردي گردشگري بافت تاريخي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توزيع مناسب تراكم فعاليتي در راسته‌هاي مختلف مركزي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فرصت تأمين خدمات مورد نياز گردشگران و ساكنان بافت (اقامتگاهها، رستورانها، اغذيه فروشيها) در بدنه محورهاي اصلي مركز شهر و نيز محدوده بافت تاريخي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‌فرصت ايجاد فضاها و تسهيلات تفريحي در لبه‌هاي خيابان‌هاي اصلي بافت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ـ‌ امكان تزريق عملكردهاي جديد به بافت فرسوده در راستاي بهبود عملكرد شهري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استفاده از زمينهاي مخروبه و خالي موجود در محله‌ كه هيچگونه عملكرد خاصي برايشان تعريف نشده، در جهت آسايش و رفاه ساكنين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تقويت كيفيت سكونت در محله با جلوگيري از نفوذ كاربريهاي ناسازگار به داخل بافت مسكوني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ـ خطر نفوذ كاربريهاي غير مسكوني به درون بافت‌هاي مسكوني و حذف كامل كاربري مسكوني در لايه‌هاي دروني بافت مركزي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ـ‌ فشار تقاضا براي تخصيص و توسعه كاربريهاي خاص (مراكز تجاري بزرگ) به دليل ارزش افزوده بالا و در نتيجه تهديد تنوع و اختلاط كاربري و سرزندگي محدوده مركزي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ـ كاهش يا از بين بردن رونق اقتصادي و اجتماعي بازار و مركز قديمي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غلبه نوسازي بي‌هويت و تهديد هويت تاريخي-فرهنگي بافت 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پيدايش معضلات اجتماعي در برخي از نقاط محدوده بر اثر بي‌توجهي و يا طراحي نامناسب فضاهاي عمومي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عدم پاسخگويي مناسب معابر موجود به ساخت و سازهاي آتي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6907" marR="169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429000" y="1970088"/>
            <a:ext cx="5105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fa-IR" sz="2400" b="1">
                <a:solidFill>
                  <a:srgbClr val="990033"/>
                </a:solidFill>
                <a:cs typeface="Nazanin" pitchFamily="2" charset="-78"/>
              </a:rPr>
              <a:t> تاريخچه شكل‌گيري</a:t>
            </a:r>
            <a:r>
              <a:rPr lang="en-US" sz="2400" b="1">
                <a:solidFill>
                  <a:srgbClr val="990033"/>
                </a:solidFill>
                <a:cs typeface="Nazanin" pitchFamily="2" charset="-78"/>
              </a:rPr>
              <a:t>(SWOT)</a:t>
            </a:r>
            <a:r>
              <a:rPr lang="fa-IR" sz="2400" b="1">
                <a:solidFill>
                  <a:srgbClr val="990033"/>
                </a:solidFill>
                <a:cs typeface="Nazanin" pitchFamily="2" charset="-78"/>
              </a:rPr>
              <a:t>:</a:t>
            </a:r>
            <a:endParaRPr lang="en-US" sz="2400" b="1">
              <a:solidFill>
                <a:srgbClr val="990033"/>
              </a:solidFill>
              <a:cs typeface="Nazanin" pitchFamily="2" charset="-78"/>
            </a:endParaRPr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1066800" y="2819400"/>
            <a:ext cx="708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buFont typeface="Wingdings" pitchFamily="2" charset="2"/>
              <a:buChar char="v"/>
            </a:pP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 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تكنيك يا ماتريس سوآت </a:t>
            </a:r>
            <a:r>
              <a:rPr lang="en-US" sz="2000" b="1">
                <a:ea typeface="Times New Roman" pitchFamily="18" charset="0"/>
                <a:cs typeface="Nazanin" pitchFamily="2" charset="-78"/>
              </a:rPr>
              <a:t>SWOT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 كه بعضا ”توس“ </a:t>
            </a:r>
            <a:r>
              <a:rPr lang="en-US" sz="2000" b="1">
                <a:ea typeface="Times New Roman" pitchFamily="18" charset="0"/>
                <a:cs typeface="Nazanin" pitchFamily="2" charset="-78"/>
              </a:rPr>
              <a:t>TOWS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 نيز ناميده مي‌شود. در سال 1982 توسط </a:t>
            </a:r>
            <a:r>
              <a:rPr lang="fa-IR" sz="2000" b="1">
                <a:solidFill>
                  <a:srgbClr val="C00000"/>
                </a:solidFill>
                <a:ea typeface="Times New Roman" pitchFamily="18" charset="0"/>
                <a:cs typeface="Nazanin" pitchFamily="2" charset="-78"/>
              </a:rPr>
              <a:t>هاينز وي ريچ 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معرفي گرديده است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990600" y="3787775"/>
            <a:ext cx="716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buClr>
                <a:schemeClr val="tx1"/>
              </a:buClr>
              <a:buFont typeface="Wingdings" pitchFamily="2" charset="2"/>
              <a:buChar char="v"/>
            </a:pP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 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اين تكنيك از درون پژوهش‌هاي سالهاي 1960 تا 1970 ميلادي انستيتو تحقيقاتي استنفورد ريشه گرفته است.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  <p:sp>
        <p:nvSpPr>
          <p:cNvPr id="4101" name="Rectangle 1"/>
          <p:cNvSpPr>
            <a:spLocks noChangeArrowheads="1"/>
          </p:cNvSpPr>
          <p:nvPr/>
        </p:nvSpPr>
        <p:spPr bwMode="auto">
          <a:xfrm>
            <a:off x="990600" y="4625975"/>
            <a:ext cx="7162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buClr>
                <a:schemeClr val="tx1"/>
              </a:buClr>
              <a:buFont typeface="Wingdings" pitchFamily="2" charset="2"/>
              <a:buChar char="v"/>
            </a:pPr>
            <a:r>
              <a:rPr lang="fa-IR" sz="2000" b="1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Nazanin" pitchFamily="2" charset="-78"/>
              </a:rPr>
              <a:t>آلبرت همفري </a:t>
            </a: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را ازپايه‌گذاران اين تكنيك نام مي‌برند. هامفري شكل‌گيري اين تكنيك را نتيجه تلاش جامعه برنامه‌ريزان شركتي در راستاي كشف علل ناكامي شيوه برنامه‌ريزي مشاركتي معرفي مي‌نمايد.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1066800"/>
          <a:ext cx="8686800" cy="5105400"/>
        </p:xfrm>
        <a:graphic>
          <a:graphicData uri="http://schemas.openxmlformats.org/drawingml/2006/table">
            <a:tbl>
              <a:tblPr rtl="1"/>
              <a:tblGrid>
                <a:gridCol w="628650"/>
                <a:gridCol w="1866900"/>
                <a:gridCol w="2247900"/>
                <a:gridCol w="2076450"/>
                <a:gridCol w="1866900"/>
              </a:tblGrid>
              <a:tr h="0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زمينه‌ها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عوامل دروني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عوامل بيروني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48950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نقاط قوت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نقاط ضعف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فرصت‌ها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تهديدها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47396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latin typeface="Times New Roman"/>
                          <a:ea typeface="Times New Roman"/>
                          <a:cs typeface="Nazanin"/>
                        </a:rPr>
                        <a:t>ادراكي-بصري</a:t>
                      </a:r>
                      <a:endParaRPr lang="en-US" sz="12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وجود عناصر و بناهاي شاخص يادماني-خاطره‌اي در بخش مركزي شهر سنندج كه با داشتن نقش نشانه‌اي باعث افزايش خوانايي بافت مركزي شده‌اند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وجود مقياس انساني ابنيه در اكثر بخش هاي دروني بافت‌هاي محدوده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كريدور و چشم‌اندازهاي مطلوب بصري در بخش‌ مركزي و تپه‌هاي پيراموني شهر سنندج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كيفيت فضايي مناسب در مراكز محله‌اي قديمي بخش‌هاي مسكوني بافت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وجود اختلاف ارتفاع در بخش‌هاي مختلف بافت مركزي كه به ايجاد ديدهاي وسيع از برخي نقاط نسبت به نواحي همجوار مي‌گردد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عدم مطلوبيت محدوده در تصوير ذهني اغلب ساكنين شهر سنندج به لحاظ اجتماعي، بصري، فرهنگي و ...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ايجاد تصوير ذهني نامطلوب براي ساكنان و رهگذران به علت فرم‌هاي نامناسب ساختمان‌ها و استفاده از مصالح نامرغوب و فرسودگي اكثر بخش هاي محدوده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وجود مناظر نازيبا به علت زوائد و آلودگي هاي بصري بدنة معابر خصوصاً خيابان‌هاي اصلي مركز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عدم وجود مقياس و تناسبي در ساخت‌و سازهاي جديد واقع در كنج‌ها و  بدنه معابر و خيابانهاي مركز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ناهماهنگي عناصر سازمان دهندة نما مانند خط آسمان و خطوط عمودي و افقي نما در بدنه شهري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سيماي بام نازيبا و ناهماهنگ كه حضور زوائد در آن بر اغتشاش آن افزوده است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تغيير مقياس ساخت و سازهاي جديد در اثر افزايش تراكم و تعداد طبقات در بافت قديم بدون توجه به ماهيت كالبدي وضع موجود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عدم كفسازي و تعريف مصالح مناسب در طول مسيرهاي حركتي در درون بافت و نيز پياده روهاي خيابان‌هاي اصلي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تقويت خوانايي و نقشه ذهني ساكنين محدوده با بهره‌گيري از طراحي و ساخت نشانه در نقاط گره‌گاهي، تعبيه فضاي سبز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تعريف، شناسايي و طراحي ورودي‌هاي بالقوه جهت بهبود حس هويت مناطق مسكوني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ايجاد فرصتي جهت درك بهتر فضا را براي عموم مردم با طراحي فضاهاي جمعي انعطاف‌پذير در مكان‌هايي نظير پارك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ايجاد شبكه به هم‌پيوسته از عناصر يادماني-خاطره‌اي جهت تقويت خوانايي بافت تاريخي فرهنگي مركز شهر سنندج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تاكيد بر عناصر بصري كالبدي و طبيعي شاخص جهت ارتقاء خوانايي بافت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بهره‌گيري از اختلاف ارتفاع نواحي و كريدورهاي ايجاد شده در بخش مركزي شهر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كاهش حس خاطره‌انگيزي ساكنين بافت با ساخت و سازهاي جديد بدون توجه به هويت محله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افزايش ميزان نارضايتي مردم از محدوده به دليل افزايش فرسودگي و تنزل كيفيت محيطي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ايجاد اغتشاش بصري در محدوده با الحاقات جديد نظير تجهيزات مدرن ساختماني، سيم‌هاي برق و تلفن و ... در كليه دسترسي ها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افزايش فرسودگي محدوده به علت عدم توجه به وضعيت موجود بافت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تنزل روزافزون كيفيت بصري به علت عدم توجه به رعايت ضوابط مقرر در بافتهاي تاريخي در ساخت و سازهاي جديد از قبيل نوع مصالح و ارتفاع و تراكم ابنيه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latin typeface="Times New Roman"/>
                          <a:ea typeface="Times New Roman"/>
                          <a:cs typeface="Nazanin"/>
                        </a:rPr>
                        <a:t>- مسدود شدن ديد از درون بافت به نواحي و محلات بيروني به واسطه مكانيابي نامناسب ساختمان‌هاي بلندمرتبه </a:t>
                      </a:r>
                      <a:endParaRPr lang="en-US" sz="12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3147" marR="31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914400"/>
          <a:ext cx="8610601" cy="4863016"/>
        </p:xfrm>
        <a:graphic>
          <a:graphicData uri="http://schemas.openxmlformats.org/drawingml/2006/table">
            <a:tbl>
              <a:tblPr rtl="1"/>
              <a:tblGrid>
                <a:gridCol w="476251"/>
                <a:gridCol w="1676400"/>
                <a:gridCol w="2762250"/>
                <a:gridCol w="2057400"/>
                <a:gridCol w="1638300"/>
              </a:tblGrid>
              <a:tr h="29024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>
                          <a:latin typeface="Times New Roman"/>
                          <a:ea typeface="Times New Roman"/>
                          <a:cs typeface="Nazanin"/>
                        </a:rPr>
                        <a:t>زمينه‌ها</a:t>
                      </a:r>
                      <a:endParaRPr lang="en-US" sz="15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200">
                          <a:latin typeface="Times New Roman"/>
                          <a:ea typeface="Times New Roman"/>
                          <a:cs typeface="Nazanin"/>
                        </a:rPr>
                        <a:t>عوامل دروني</a:t>
                      </a:r>
                      <a:endParaRPr lang="en-US" sz="10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200">
                          <a:latin typeface="Times New Roman"/>
                          <a:ea typeface="Times New Roman"/>
                          <a:cs typeface="Nazanin"/>
                        </a:rPr>
                        <a:t>عوامل بيروني</a:t>
                      </a:r>
                      <a:endParaRPr lang="en-US" sz="10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493412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>
                          <a:latin typeface="Times New Roman"/>
                          <a:ea typeface="Times New Roman"/>
                          <a:cs typeface="Nazanin"/>
                        </a:rPr>
                        <a:t>نقاط قوت</a:t>
                      </a:r>
                      <a:endParaRPr lang="en-US" sz="15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>
                          <a:latin typeface="Times New Roman"/>
                          <a:ea typeface="Times New Roman"/>
                          <a:cs typeface="Nazanin"/>
                        </a:rPr>
                        <a:t>نقاط ضعف</a:t>
                      </a:r>
                      <a:endParaRPr lang="en-US" sz="15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>
                          <a:latin typeface="Times New Roman"/>
                          <a:ea typeface="Times New Roman"/>
                          <a:cs typeface="Nazanin"/>
                        </a:rPr>
                        <a:t>فرصت‌ها</a:t>
                      </a:r>
                      <a:endParaRPr lang="en-US" sz="15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>
                          <a:latin typeface="Times New Roman"/>
                          <a:ea typeface="Times New Roman"/>
                          <a:cs typeface="Nazanin"/>
                        </a:rPr>
                        <a:t>تهديدها</a:t>
                      </a:r>
                      <a:endParaRPr lang="en-US" sz="15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433912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>
                          <a:latin typeface="Times New Roman"/>
                          <a:ea typeface="Times New Roman"/>
                          <a:cs typeface="Nazanin"/>
                        </a:rPr>
                        <a:t>حمل و نقل و ترافيك</a:t>
                      </a:r>
                      <a:endParaRPr lang="en-US" sz="1500" b="1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عبور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شريان هاي اصلي ارتباطي شهر از داخل محدوده مطالعاتي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قرارگيري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گره‌هاي اصلي ارتباطي شهر در داخل محدوده مطالعاتي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نارسايي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شبكه سواره در شالوده كالبدي بافت ( ضعف شبكه محلي و دسترسي )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شيب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زياد زمين و  پيروي از اين شيب در برخي از خيابانها و كوچه ها 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وجود مراكز جاذب سفر در مقياس شهري و عدم پاسخگويي شبكه معابر موجود 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عدم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كشش و ظرفيت پذيري حركت در برخي خيابان هاي اصلي از جمله خيابانهاي فردوسي، انقلاب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ترافيك و دشواري گردش سواره در ساعات پيك 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عدم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كارآيي سيستم حمل و نقل عمومي در محدوده به دليل عدم كشش شبكه معابر 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ناكارآمدي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شبكه دسترسي در پاسخ به نياز مراجعه كنندگان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امكان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ايجاد مسيرهاي ويژه پياده در محدوده مطالعاتي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امكان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تأمين دسترسي سواره به درون نقاط بافت با حفظ ساختار اصلي محدوده و حداقل تغييرات اساسي 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امكان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ايجاد پاركينگ هاي كافي و پايانه حمل و نقل عمومي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افزايش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سفرهاي محدوده در صورت توسعه گردشگري و ضعف شبكه موجود 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fa-IR" sz="1500" b="1" dirty="0" smtClean="0">
                          <a:latin typeface="Times New Roman"/>
                          <a:ea typeface="Times New Roman"/>
                          <a:cs typeface="B Nazanin"/>
                        </a:rPr>
                        <a:t> دشواري </a:t>
                      </a:r>
                      <a:r>
                        <a:rPr lang="fa-IR" sz="1500" b="1" dirty="0">
                          <a:latin typeface="Times New Roman"/>
                          <a:ea typeface="Times New Roman"/>
                          <a:cs typeface="B Nazanin"/>
                        </a:rPr>
                        <a:t>و عدم قابليت امداد رساني در مواقع خطر به دليل عرض كم و شيب زياد معابر</a:t>
                      </a:r>
                      <a:endParaRPr lang="en-US" sz="1300" b="1" dirty="0">
                        <a:latin typeface="Times New Roman"/>
                        <a:ea typeface="Times New Roman"/>
                        <a:cs typeface="Nazanin"/>
                      </a:endParaRPr>
                    </a:p>
                  </a:txBody>
                  <a:tcPr marL="11592" marR="11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429000" y="1970088"/>
            <a:ext cx="5105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fa-IR" sz="2400" b="1">
                <a:solidFill>
                  <a:srgbClr val="990033"/>
                </a:solidFill>
                <a:cs typeface="Nazanin" pitchFamily="2" charset="-78"/>
              </a:rPr>
              <a:t> كاربرد</a:t>
            </a:r>
            <a:r>
              <a:rPr lang="en-US" sz="2400" b="1">
                <a:solidFill>
                  <a:srgbClr val="990033"/>
                </a:solidFill>
                <a:cs typeface="Nazanin" pitchFamily="2" charset="-78"/>
              </a:rPr>
              <a:t>(SWOT)</a:t>
            </a:r>
            <a:r>
              <a:rPr lang="fa-IR" sz="2400" b="1">
                <a:solidFill>
                  <a:srgbClr val="990033"/>
                </a:solidFill>
                <a:cs typeface="Nazanin" pitchFamily="2" charset="-78"/>
              </a:rPr>
              <a:t> در شهرسازي:</a:t>
            </a:r>
            <a:endParaRPr lang="en-US" sz="2400" b="1">
              <a:solidFill>
                <a:srgbClr val="990033"/>
              </a:solidFill>
              <a:cs typeface="Nazanin" pitchFamily="2" charset="-78"/>
            </a:endParaRP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066800" y="2871788"/>
            <a:ext cx="7086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buFont typeface="Wingdings" pitchFamily="2" charset="2"/>
              <a:buChar char="v"/>
            </a:pP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 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تكنيك سوآت اصالتا براي تدوين راهبرد موسسات خصوصي براي بقا و رشد در محيط رقابتي تدوين شده است.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990600" y="3810000"/>
            <a:ext cx="716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buClr>
                <a:schemeClr val="tx1"/>
              </a:buClr>
              <a:buFont typeface="Wingdings" pitchFamily="2" charset="2"/>
              <a:buChar char="v"/>
            </a:pP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 </a:t>
            </a:r>
            <a:r>
              <a:rPr lang="fa-IR" sz="2000" b="1">
                <a:ea typeface="Times New Roman" pitchFamily="18" charset="0"/>
                <a:cs typeface="Nazanin" pitchFamily="2" charset="-78"/>
              </a:rPr>
              <a:t>تكنيك سوآت در شهرسازي مي‌تواند با شبيه‌سازي محيط رقابتي به عنوان ابزاري در جهت ارتقاء توان رقابتي شهرها به كار گرفته شود.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990600" y="4779963"/>
            <a:ext cx="716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buClr>
                <a:schemeClr val="tx1"/>
              </a:buClr>
              <a:buFont typeface="Wingdings" pitchFamily="2" charset="2"/>
              <a:buChar char="v"/>
            </a:pP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تكنيك </a:t>
            </a:r>
            <a:r>
              <a:rPr lang="en-US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SWOT</a:t>
            </a:r>
            <a:r>
              <a:rPr lang="fa-IR" sz="2000" b="1">
                <a:latin typeface="Book Antiqua" pitchFamily="18" charset="0"/>
                <a:ea typeface="Times New Roman" pitchFamily="18" charset="0"/>
                <a:cs typeface="Nazanin" pitchFamily="2" charset="-78"/>
              </a:rPr>
              <a:t> را مي‌توان سيستمي براي شناسايي ويژگي‌هاي برجسته شهرها دانست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71538" y="4786322"/>
            <a:ext cx="7215238" cy="150019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 rtl="1">
              <a:buFont typeface="Wingdings" pitchFamily="2" charset="2"/>
              <a:buNone/>
            </a:pPr>
            <a:r>
              <a:rPr lang="fa-IR" sz="1800" dirty="0" smtClean="0">
                <a:cs typeface="B Koodak" pitchFamily="2" charset="-78"/>
              </a:rPr>
              <a:t>راهبرد دفاعي: (بقا)كاهش ضعف ها باهدف خنثي سازي تهديدات </a:t>
            </a:r>
          </a:p>
          <a:p>
            <a:pPr algn="r" rtl="1">
              <a:buFont typeface="Wingdings" pitchFamily="2" charset="2"/>
              <a:buNone/>
            </a:pPr>
            <a:r>
              <a:rPr lang="fa-IR" sz="1800" dirty="0" smtClean="0">
                <a:cs typeface="B Koodak" pitchFamily="2" charset="-78"/>
              </a:rPr>
              <a:t>راهبرد انطباقي: كاستن ضعف ها و بهره وري بيشينه از فرصت ها </a:t>
            </a:r>
          </a:p>
          <a:p>
            <a:pPr algn="r" rtl="1">
              <a:buFont typeface="Wingdings" pitchFamily="2" charset="2"/>
              <a:buNone/>
            </a:pPr>
            <a:r>
              <a:rPr lang="fa-IR" sz="1800" dirty="0" smtClean="0">
                <a:cs typeface="B Koodak" pitchFamily="2" charset="-78"/>
              </a:rPr>
              <a:t>راهبرد اقتضايي: بهره گيري از قوت ها براي مقابله با تهديدات </a:t>
            </a:r>
          </a:p>
          <a:p>
            <a:pPr algn="r" rtl="1">
              <a:buFont typeface="Wingdings" pitchFamily="2" charset="2"/>
              <a:buNone/>
            </a:pPr>
            <a:r>
              <a:rPr lang="fa-IR" sz="1800" dirty="0" smtClean="0">
                <a:cs typeface="B Koodak" pitchFamily="2" charset="-78"/>
              </a:rPr>
              <a:t>راهبرد تهاجمي </a:t>
            </a:r>
            <a:r>
              <a:rPr lang="fa-IR" sz="1800" dirty="0" smtClean="0">
                <a:cs typeface="B Koodak" pitchFamily="2" charset="-78"/>
                <a:sym typeface="Wingdings" pitchFamily="2" charset="2"/>
              </a:rPr>
              <a:t>(ايده آل ): به حداكثر رساندن توام قوت ها و فرصت ها </a:t>
            </a:r>
            <a:endParaRPr lang="fa-IR" sz="1800" dirty="0" smtClean="0">
              <a:cs typeface="B Koodak" pitchFamily="2" charset="-78"/>
              <a:sym typeface="Wingdings" pitchFamily="2" charset="2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64222"/>
              </p:ext>
            </p:extLst>
          </p:nvPr>
        </p:nvGraphicFramePr>
        <p:xfrm>
          <a:off x="533400" y="2286000"/>
          <a:ext cx="7972452" cy="189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2571768"/>
                <a:gridCol w="1571636"/>
                <a:gridCol w="140015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Homa" pitchFamily="2" charset="-78"/>
                        </a:rPr>
                        <a:t>محيط داخلي </a:t>
                      </a:r>
                      <a:endParaRPr lang="en-US" dirty="0">
                        <a:cs typeface="B Homa" pitchFamily="2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Koodak" pitchFamily="2" charset="-78"/>
                        </a:rPr>
                        <a:t>(W)</a:t>
                      </a:r>
                      <a:r>
                        <a:rPr lang="fa-IR" dirty="0" smtClean="0">
                          <a:cs typeface="B Koodak" pitchFamily="2" charset="-78"/>
                        </a:rPr>
                        <a:t>ضعف</a:t>
                      </a:r>
                      <a:endParaRPr lang="en-US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Koodak" pitchFamily="2" charset="-78"/>
                        </a:rPr>
                        <a:t>(S)</a:t>
                      </a:r>
                      <a:r>
                        <a:rPr lang="fa-IR" dirty="0" smtClean="0">
                          <a:cs typeface="B Koodak" pitchFamily="2" charset="-78"/>
                        </a:rPr>
                        <a:t>قوت</a:t>
                      </a:r>
                      <a:endParaRPr lang="en-US" dirty="0">
                        <a:cs typeface="B Koodak" pitchFamily="2" charset="-78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cs typeface="B Koodak" pitchFamily="2" charset="-78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WO)</a:t>
                      </a:r>
                      <a:r>
                        <a:rPr lang="fa-IR" sz="16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راهبرد انطباقي </a:t>
                      </a:r>
                    </a:p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(حداقل-حداكثر)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cs typeface="B Koodak" pitchFamily="2" charset="-78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SO</a:t>
                      </a:r>
                      <a:r>
                        <a:rPr lang="en-US" sz="1400" dirty="0" smtClean="0">
                          <a:cs typeface="B Koodak" pitchFamily="2" charset="-78"/>
                        </a:rPr>
                        <a:t>)</a:t>
                      </a:r>
                      <a:r>
                        <a:rPr lang="fa-IR" sz="16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راهبرد</a:t>
                      </a:r>
                      <a:r>
                        <a:rPr lang="fa-IR" sz="1600" baseline="0" dirty="0" smtClean="0">
                          <a:cs typeface="B Koodak" pitchFamily="2" charset="-78"/>
                        </a:rPr>
                        <a:t> </a:t>
                      </a:r>
                      <a:r>
                        <a:rPr lang="fa-IR" sz="1600" baseline="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تهاجمي </a:t>
                      </a:r>
                    </a:p>
                    <a:p>
                      <a:pPr algn="ctr"/>
                      <a:r>
                        <a:rPr lang="fa-IR" sz="1600" baseline="0" dirty="0" smtClean="0">
                          <a:cs typeface="B Koodak" pitchFamily="2" charset="-78"/>
                        </a:rPr>
                        <a:t>( حداكثر-حداكثر)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Koodak" pitchFamily="2" charset="-78"/>
                        </a:rPr>
                        <a:t>(O)</a:t>
                      </a:r>
                      <a:r>
                        <a:rPr lang="fa-IR" dirty="0" smtClean="0">
                          <a:cs typeface="B Koodak" pitchFamily="2" charset="-78"/>
                        </a:rPr>
                        <a:t>فرصت</a:t>
                      </a:r>
                      <a:endParaRPr lang="en-US" dirty="0">
                        <a:cs typeface="B Koodak" pitchFamily="2" charset="-7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a-IR" dirty="0" smtClean="0">
                          <a:cs typeface="B Homa" pitchFamily="2" charset="-78"/>
                        </a:rPr>
                        <a:t>محيط خارجي </a:t>
                      </a:r>
                      <a:endParaRPr lang="en-US" dirty="0"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(WT)</a:t>
                      </a:r>
                      <a:r>
                        <a:rPr lang="fa-IR" sz="14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 </a:t>
                      </a:r>
                      <a:r>
                        <a:rPr lang="fa-IR" sz="16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راهبرد دفاعي</a:t>
                      </a:r>
                    </a:p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(حداقل-حداقل) 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(ST)</a:t>
                      </a:r>
                      <a:r>
                        <a:rPr lang="fa-IR" sz="1600" dirty="0" smtClean="0">
                          <a:solidFill>
                            <a:srgbClr val="FF0000"/>
                          </a:solidFill>
                          <a:cs typeface="B Koodak" pitchFamily="2" charset="-78"/>
                        </a:rPr>
                        <a:t>راهبرد اقتضايي </a:t>
                      </a:r>
                    </a:p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( حداكثر-حداقل )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Koodak" pitchFamily="2" charset="-78"/>
                        </a:rPr>
                        <a:t>(T)</a:t>
                      </a:r>
                      <a:r>
                        <a:rPr lang="fa-IR" dirty="0" smtClean="0">
                          <a:cs typeface="B Koodak" pitchFamily="2" charset="-78"/>
                        </a:rPr>
                        <a:t>تهديد</a:t>
                      </a:r>
                      <a:endParaRPr lang="en-US" dirty="0">
                        <a:cs typeface="B Koodak" pitchFamily="2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7800" y="609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/>
              <a:t>راهبردهای چهار گانه در تکنیک سوات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455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8955153"/>
              </p:ext>
            </p:extLst>
          </p:nvPr>
        </p:nvGraphicFramePr>
        <p:xfrm>
          <a:off x="500034" y="4714884"/>
          <a:ext cx="4038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r>
                        <a:rPr lang="fa-IR" sz="1600" dirty="0" smtClean="0">
                          <a:cs typeface="B Homa" pitchFamily="2" charset="-78"/>
                        </a:rPr>
                        <a:t>كيفيات منفي </a:t>
                      </a:r>
                      <a:endParaRPr lang="en-US" sz="1600" dirty="0">
                        <a:cs typeface="B Homa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600" dirty="0" smtClean="0">
                          <a:cs typeface="B Homa" pitchFamily="2" charset="-78"/>
                        </a:rPr>
                        <a:t>كيفيات مثبت </a:t>
                      </a:r>
                      <a:endParaRPr lang="en-US" sz="1600" dirty="0">
                        <a:cs typeface="B Homa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ضعف 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قوت 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600" dirty="0" smtClean="0">
                          <a:cs typeface="B Homa" pitchFamily="2" charset="-78"/>
                        </a:rPr>
                        <a:t>كيفيات بالفعل </a:t>
                      </a:r>
                      <a:endParaRPr lang="en-US" sz="1600" dirty="0">
                        <a:cs typeface="B Homa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تهديد 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 smtClean="0">
                          <a:cs typeface="B Koodak" pitchFamily="2" charset="-78"/>
                        </a:rPr>
                        <a:t>فرصت </a:t>
                      </a:r>
                      <a:endParaRPr lang="en-US" sz="1600" dirty="0">
                        <a:cs typeface="B Koodak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z="1600" dirty="0" smtClean="0">
                          <a:cs typeface="B Homa" pitchFamily="2" charset="-78"/>
                        </a:rPr>
                        <a:t>كيفيات بالقوه </a:t>
                      </a:r>
                      <a:endParaRPr lang="en-US" sz="1600" dirty="0">
                        <a:cs typeface="B Homa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71733697"/>
              </p:ext>
            </p:extLst>
          </p:nvPr>
        </p:nvGraphicFramePr>
        <p:xfrm>
          <a:off x="357158" y="2428868"/>
          <a:ext cx="3976694" cy="196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7"/>
          <p:cNvSpPr txBox="1">
            <a:spLocks/>
          </p:cNvSpPr>
          <p:nvPr/>
        </p:nvSpPr>
        <p:spPr>
          <a:xfrm>
            <a:off x="4648200" y="2249424"/>
            <a:ext cx="4038600" cy="45259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 rtl="1"/>
            <a:r>
              <a:rPr lang="fa-IR" dirty="0" smtClean="0">
                <a:cs typeface="B Koodak" pitchFamily="2" charset="-78"/>
              </a:rPr>
              <a:t>ويژگيها : </a:t>
            </a:r>
          </a:p>
          <a:p>
            <a:pPr algn="r" rtl="1"/>
            <a:endParaRPr lang="fa-IR" dirty="0" smtClean="0">
              <a:cs typeface="B Koodak" pitchFamily="2" charset="-78"/>
            </a:endParaRPr>
          </a:p>
          <a:p>
            <a:pPr algn="r" rtl="1"/>
            <a:r>
              <a:rPr lang="fa-IR" dirty="0" smtClean="0">
                <a:cs typeface="B Koodak" pitchFamily="2" charset="-78"/>
              </a:rPr>
              <a:t>محدوديت ها:</a:t>
            </a:r>
          </a:p>
          <a:p>
            <a:pPr algn="r" rtl="1"/>
            <a:r>
              <a:rPr lang="fa-IR" dirty="0" smtClean="0">
                <a:cs typeface="B Koodak" pitchFamily="2" charset="-78"/>
              </a:rPr>
              <a:t>تكنيك سوات تنها يك فهرست كاملي ازوضع موجود و تحليل آن ارايه مي دهد و به تنهايي نمي تواند راه حل ارايه نمايد </a:t>
            </a:r>
          </a:p>
          <a:p>
            <a:pPr algn="r" rtl="1"/>
            <a:r>
              <a:rPr lang="fa-IR" dirty="0" smtClean="0">
                <a:cs typeface="B Koodak" pitchFamily="2" charset="-78"/>
              </a:rPr>
              <a:t>غير فضايي و</a:t>
            </a:r>
            <a:r>
              <a:rPr lang="en-US" dirty="0" smtClean="0">
                <a:cs typeface="B Koodak" pitchFamily="2" charset="-78"/>
              </a:rPr>
              <a:t> </a:t>
            </a:r>
            <a:r>
              <a:rPr lang="fa-IR" dirty="0" smtClean="0">
                <a:cs typeface="B Koodak" pitchFamily="2" charset="-78"/>
              </a:rPr>
              <a:t>مكاني بودن </a:t>
            </a:r>
          </a:p>
          <a:p>
            <a:pPr algn="r" rtl="1"/>
            <a:r>
              <a:rPr lang="fa-IR" dirty="0" smtClean="0">
                <a:cs typeface="B Koodak" pitchFamily="2" charset="-78"/>
              </a:rPr>
              <a:t> كلامي صرف بودن ( ارايه يكنواخت و كسل كننده ) </a:t>
            </a:r>
          </a:p>
          <a:p>
            <a:pPr algn="r" rtl="1"/>
            <a:r>
              <a:rPr lang="fa-IR" dirty="0" smtClean="0">
                <a:cs typeface="B Koodak" pitchFamily="2" charset="-78"/>
              </a:rPr>
              <a:t>وجود همپوشاني در بخش هاي مختلف </a:t>
            </a:r>
          </a:p>
          <a:p>
            <a:pPr algn="r" rtl="1"/>
            <a:r>
              <a:rPr lang="fa-IR" dirty="0" smtClean="0">
                <a:cs typeface="B Koodak" pitchFamily="2" charset="-78"/>
              </a:rPr>
              <a:t>لزوم استفاده از اسناد مكمل ( نقشه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366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8442325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838200" y="5334000"/>
            <a:ext cx="708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1"/>
            <a:r>
              <a:rPr lang="fa-IR" sz="2000" b="1">
                <a:cs typeface="Nazanin" pitchFamily="2" charset="-78"/>
              </a:rPr>
              <a:t>چارچوب سنجش وضعيت به روش سوآت (پيشنهاد كليف ماتين)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621713" cy="39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838200" y="5695950"/>
            <a:ext cx="708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1"/>
            <a:r>
              <a:rPr lang="fa-IR" sz="2000" b="1">
                <a:cs typeface="Nazanin" pitchFamily="2" charset="-78"/>
              </a:rPr>
              <a:t>چارچوب سنجش وضعيت به روش سوآت (پيشنهاد متيو كارمونا)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990600" y="2101850"/>
            <a:ext cx="70866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144463" algn="justLow" rtl="1" eaLnBrk="0" hangingPunct="0">
              <a:buFont typeface="Wingdings" pitchFamily="2" charset="2"/>
              <a:buChar char="v"/>
              <a:tabLst>
                <a:tab pos="252413" algn="l"/>
                <a:tab pos="288925" algn="l"/>
              </a:tabLst>
            </a:pPr>
            <a:r>
              <a:rPr lang="fa-IR" sz="2000" b="1">
                <a:latin typeface="Arial" pitchFamily="34" charset="0"/>
                <a:ea typeface="Times New Roman" pitchFamily="18" charset="0"/>
                <a:cs typeface="Nazanin" pitchFamily="2" charset="-78"/>
              </a:rPr>
              <a:t>"</a:t>
            </a:r>
            <a:r>
              <a:rPr lang="fa-IR" sz="2000" b="1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Nazanin" pitchFamily="2" charset="-78"/>
              </a:rPr>
              <a:t>فرصت"ها</a:t>
            </a:r>
            <a:r>
              <a:rPr lang="fa-IR" sz="2000" b="1">
                <a:latin typeface="Arial" pitchFamily="34" charset="0"/>
                <a:ea typeface="Times New Roman" pitchFamily="18" charset="0"/>
                <a:cs typeface="Nazanin" pitchFamily="2" charset="-78"/>
              </a:rPr>
              <a:t>: امكانات بالقوه‌اي هستند كه جهت ارتقاي مؤلفه‌هاي گوناگون سازنده كيفيت طراحي شهري در محل موجود مي‌باشد. اين امكانات به صورت بالقوه در محل وجود دارند و هنوز به فعليت در نيامده‌اند و به فعليت درآمدن امكانات مزبور نيازمند برنامه‌ريزي، طراحي و مداخلات كالبدي و غيركالبدي هدفمند است.</a:t>
            </a:r>
            <a:endParaRPr lang="en-US" sz="1400" b="1">
              <a:latin typeface="Arial" pitchFamily="34" charset="0"/>
              <a:ea typeface="Times New Roman" pitchFamily="18" charset="0"/>
              <a:cs typeface="Nazanin" pitchFamily="2" charset="-78"/>
            </a:endParaRP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990600" y="4083050"/>
            <a:ext cx="71628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144463" algn="justLow" rtl="1" eaLnBrk="0" hangingPunct="0">
              <a:buFont typeface="Wingdings" pitchFamily="2" charset="2"/>
              <a:buChar char="v"/>
              <a:tabLst>
                <a:tab pos="252413" algn="l"/>
                <a:tab pos="288925" algn="l"/>
              </a:tabLst>
            </a:pPr>
            <a:r>
              <a:rPr lang="fa-IR" sz="2000" b="1" dirty="0">
                <a:latin typeface="Arial" pitchFamily="34" charset="0"/>
                <a:ea typeface="Times New Roman" pitchFamily="18" charset="0"/>
                <a:cs typeface="Nazanin" pitchFamily="2" charset="-78"/>
              </a:rPr>
              <a:t>"</a:t>
            </a:r>
            <a:r>
              <a:rPr lang="fa-IR" sz="2000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Nazanin" pitchFamily="2" charset="-78"/>
              </a:rPr>
              <a:t>تهديد"ها</a:t>
            </a:r>
            <a:r>
              <a:rPr lang="fa-IR" sz="2000" b="1" dirty="0">
                <a:latin typeface="Arial" pitchFamily="34" charset="0"/>
                <a:ea typeface="Times New Roman" pitchFamily="18" charset="0"/>
                <a:cs typeface="Nazanin" pitchFamily="2" charset="-78"/>
              </a:rPr>
              <a:t>: تهديدات، محدوديت‌ها و روندهاي بالقوه تهديدآميزي هستند كه مؤلفه‌هاي گوناگون سازنده كيفيت طراحي شهري محل مورد نظر را در معرض خطر قرار مي‌دهند. اين مخاطرات به صورت بالقوه در محل وجود دارند و در صورت عدم چاره‌جويي و اتخاذ تصميمات لازم در اثر"تداوم روندهاي كنوني" در آينده به فعليت درآمده و موجب تنزل كيفيت طراحي شهري محيط خواهند شد. </a:t>
            </a:r>
            <a:endParaRPr lang="fa-IR" sz="3600" b="1" dirty="0">
              <a:latin typeface="Arial" pitchFamily="34" charset="0"/>
              <a:ea typeface="Times New Roman" pitchFamily="18" charset="0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" t="53857" r="4346" b="11916"/>
          <a:stretch>
            <a:fillRect/>
          </a:stretch>
        </p:blipFill>
        <p:spPr bwMode="auto">
          <a:xfrm>
            <a:off x="381000" y="2362200"/>
            <a:ext cx="83597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914400" y="5410200"/>
            <a:ext cx="708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1"/>
            <a:r>
              <a:rPr lang="fa-IR" sz="2000" b="1">
                <a:cs typeface="Nazanin" pitchFamily="2" charset="-78"/>
              </a:rPr>
              <a:t>نمونه‌اي از فرصت‌ها در طراحي شهري</a:t>
            </a:r>
            <a:endParaRPr lang="fa-IR" sz="2000" b="1">
              <a:latin typeface="Book Antiqua" pitchFamily="18" charset="0"/>
              <a:ea typeface="Times New Roman" pitchFamily="18" charset="0"/>
              <a:cs typeface="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anchor="ctr">
        <a:spAutoFit/>
      </a:bodyPr>
      <a:lstStyle>
        <a:defPPr algn="r" rtl="1" eaLnBrk="0" hangingPunct="0">
          <a:buFont typeface="Wingdings" pitchFamily="2" charset="2"/>
          <a:buChar char="v"/>
          <a:tabLst>
            <a:tab pos="457200" algn="l"/>
          </a:tabLst>
          <a:defRPr sz="1600" b="1" dirty="0">
            <a:solidFill>
              <a:schemeClr val="bg1">
                <a:lumMod val="50000"/>
              </a:schemeClr>
            </a:solidFill>
            <a:cs typeface="Nazanin" pitchFamily="2" charset="-78"/>
          </a:defRPr>
        </a:defPPr>
      </a:lstStyle>
    </a:sp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7720</TotalTime>
  <Words>2587</Words>
  <Application>Microsoft Office PowerPoint</Application>
  <PresentationFormat>On-screen Show (4:3)</PresentationFormat>
  <Paragraphs>250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Verdana</vt:lpstr>
      <vt:lpstr>Arial</vt:lpstr>
      <vt:lpstr>Wingdings</vt:lpstr>
      <vt:lpstr>Nazanin</vt:lpstr>
      <vt:lpstr>Book Antiqua</vt:lpstr>
      <vt:lpstr>Times New Roman</vt:lpstr>
      <vt:lpstr>AngsanaUPC</vt:lpstr>
      <vt:lpstr>Calibri</vt:lpstr>
      <vt:lpstr>B Nazanin</vt:lpstr>
      <vt:lpstr>BRoya</vt:lpstr>
      <vt:lpstr>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zcc</dc:creator>
  <cp:lastModifiedBy>MRT</cp:lastModifiedBy>
  <cp:revision>368</cp:revision>
  <cp:lastPrinted>1601-01-01T00:00:00Z</cp:lastPrinted>
  <dcterms:created xsi:type="dcterms:W3CDTF">1601-01-01T00:00:00Z</dcterms:created>
  <dcterms:modified xsi:type="dcterms:W3CDTF">2014-11-26T04:33:54Z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